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B540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A582099-1E45-41AE-A9B2-E9D1C52B1096}" v="3" dt="2024-09-03T19:29:35.49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7" autoAdjust="0"/>
    <p:restoredTop sz="94660"/>
  </p:normalViewPr>
  <p:slideViewPr>
    <p:cSldViewPr snapToGrid="0">
      <p:cViewPr varScale="1">
        <p:scale>
          <a:sx n="71" d="100"/>
          <a:sy n="71" d="100"/>
        </p:scale>
        <p:origin x="2167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12" Type="http://schemas.openxmlformats.org/officeDocument/2006/relationships/customXml" Target="../customXml/item3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11" Type="http://schemas.openxmlformats.org/officeDocument/2006/relationships/customXml" Target="../customXml/item2.xml"/><Relationship Id="rId5" Type="http://schemas.openxmlformats.org/officeDocument/2006/relationships/viewProps" Target="viewProps.xml"/><Relationship Id="rId10" Type="http://schemas.openxmlformats.org/officeDocument/2006/relationships/customXml" Target="../customXml/item1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dward Cook" userId="a3b49d78-28da-4b18-b493-55cae1d3b295" providerId="ADAL" clId="{EA582099-1E45-41AE-A9B2-E9D1C52B1096}"/>
    <pc:docChg chg="custSel modSld">
      <pc:chgData name="Edward Cook" userId="a3b49d78-28da-4b18-b493-55cae1d3b295" providerId="ADAL" clId="{EA582099-1E45-41AE-A9B2-E9D1C52B1096}" dt="2024-09-03T19:29:42.296" v="38" actId="21"/>
      <pc:docMkLst>
        <pc:docMk/>
      </pc:docMkLst>
      <pc:sldChg chg="addSp delSp modSp mod">
        <pc:chgData name="Edward Cook" userId="a3b49d78-28da-4b18-b493-55cae1d3b295" providerId="ADAL" clId="{EA582099-1E45-41AE-A9B2-E9D1C52B1096}" dt="2024-09-03T19:29:42.296" v="38" actId="21"/>
        <pc:sldMkLst>
          <pc:docMk/>
          <pc:sldMk cId="3705019840" sldId="267"/>
        </pc:sldMkLst>
        <pc:spChg chg="mod">
          <ac:chgData name="Edward Cook" userId="a3b49d78-28da-4b18-b493-55cae1d3b295" providerId="ADAL" clId="{EA582099-1E45-41AE-A9B2-E9D1C52B1096}" dt="2024-09-03T19:13:43.413" v="32" actId="20577"/>
          <ac:spMkLst>
            <pc:docMk/>
            <pc:sldMk cId="3705019840" sldId="267"/>
            <ac:spMk id="7" creationId="{8F103AD2-9E83-D3CC-2C4B-BCCE5D1B009D}"/>
          </ac:spMkLst>
        </pc:spChg>
        <pc:spChg chg="mod">
          <ac:chgData name="Edward Cook" userId="a3b49d78-28da-4b18-b493-55cae1d3b295" providerId="ADAL" clId="{EA582099-1E45-41AE-A9B2-E9D1C52B1096}" dt="2024-08-29T13:13:17.715" v="19" actId="20577"/>
          <ac:spMkLst>
            <pc:docMk/>
            <pc:sldMk cId="3705019840" sldId="267"/>
            <ac:spMk id="12" creationId="{75482DC4-A83E-8C5B-F94F-C794A0C5CD1C}"/>
          </ac:spMkLst>
        </pc:spChg>
        <pc:picChg chg="add del mod">
          <ac:chgData name="Edward Cook" userId="a3b49d78-28da-4b18-b493-55cae1d3b295" providerId="ADAL" clId="{EA582099-1E45-41AE-A9B2-E9D1C52B1096}" dt="2024-09-03T19:15:07.718" v="35" actId="21"/>
          <ac:picMkLst>
            <pc:docMk/>
            <pc:sldMk cId="3705019840" sldId="267"/>
            <ac:picMk id="11" creationId="{C8174555-1880-C3E0-E6A2-C2601B827DF4}"/>
          </ac:picMkLst>
        </pc:picChg>
        <pc:picChg chg="add del mod">
          <ac:chgData name="Edward Cook" userId="a3b49d78-28da-4b18-b493-55cae1d3b295" providerId="ADAL" clId="{EA582099-1E45-41AE-A9B2-E9D1C52B1096}" dt="2024-08-29T18:37:43.118" v="22" actId="478"/>
          <ac:picMkLst>
            <pc:docMk/>
            <pc:sldMk cId="3705019840" sldId="267"/>
            <ac:picMk id="11" creationId="{EF3DA943-490F-159C-6122-E9C169B6BCEE}"/>
          </ac:picMkLst>
        </pc:picChg>
        <pc:picChg chg="add del mod">
          <ac:chgData name="Edward Cook" userId="a3b49d78-28da-4b18-b493-55cae1d3b295" providerId="ADAL" clId="{EA582099-1E45-41AE-A9B2-E9D1C52B1096}" dt="2024-09-03T19:29:42.296" v="38" actId="21"/>
          <ac:picMkLst>
            <pc:docMk/>
            <pc:sldMk cId="3705019840" sldId="267"/>
            <ac:picMk id="11" creationId="{F37BAC29-8649-E4B0-2583-901413122F8E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0CC4A1-1454-4E29-B93B-0D8928768427}" type="datetimeFigureOut">
              <a:rPr lang="en-US" smtClean="0"/>
              <a:t>9/3/2024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E010DB-4971-43E0-A5E8-5735CCD196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84123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BE010DB-4971-43E0-A5E8-5735CCD1967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57161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EFAF0F-6F51-FB8A-7651-E6386670790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25A4B8E-A5B7-A6E0-C0DF-97ECEB9A97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7CCC8B-64CA-A187-4638-6DF2B37910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AABAC-B70A-46CE-8E6B-6790709EC714}" type="datetimeFigureOut">
              <a:rPr lang="en-US" smtClean="0"/>
              <a:t>9/3/2024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1403C1-CDF9-FD0D-BDD6-99620AA50C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F5BEAB-F53E-4245-0DA3-F8BD2739D9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374C3A-1DAD-415F-A434-A2408EDE77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09948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C8CC7D-DFA6-DC0D-9F97-4E3D79AE92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39AD5D3-1610-DB15-26DF-B16B6B28306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7E0076-E778-7390-0B59-17852E11C7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AABAC-B70A-46CE-8E6B-6790709EC714}" type="datetimeFigureOut">
              <a:rPr lang="en-US" smtClean="0"/>
              <a:t>9/3/2024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F7F357-6949-E417-1FE4-B3FB724267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70DEC8-893F-BD43-5C2A-6AEAB69D7A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374C3A-1DAD-415F-A434-A2408EDE77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41657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A93A071-008A-03D7-2104-8DCABEEB242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25C73E2-6E0C-AAC8-24E5-D727E0DCFA6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243B730-7F12-1DFB-19B4-3DE1D5FC65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AABAC-B70A-46CE-8E6B-6790709EC714}" type="datetimeFigureOut">
              <a:rPr lang="en-US" smtClean="0"/>
              <a:t>9/3/2024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553F0B-0A2B-8C4E-CC20-322CD6E55C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1A2CA0-2566-2021-122C-C248F1AB3E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374C3A-1DAD-415F-A434-A2408EDE77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5974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EA71AF-4973-1DC7-079B-FFA2946502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4803DA-D9A4-DFB5-511C-FA8FE4BCB1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63A6A4-300B-7953-ED07-6B7D2CDE4A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AABAC-B70A-46CE-8E6B-6790709EC714}" type="datetimeFigureOut">
              <a:rPr lang="en-US" smtClean="0"/>
              <a:t>9/3/2024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753A22-AE33-8299-3BBD-9E8E4C0263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900684-DF33-D715-51BD-CFCEF4A598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374C3A-1DAD-415F-A434-A2408EDE77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18101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D60145-0B6F-82B6-FF2B-31FBFC22F0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4C1EA08-2218-11B7-DC44-FC18615239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AB005DD-FB86-1F62-8001-D00F9674B9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AABAC-B70A-46CE-8E6B-6790709EC714}" type="datetimeFigureOut">
              <a:rPr lang="en-US" smtClean="0"/>
              <a:t>9/3/2024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C65611-9CFF-4188-BB28-FB9E2F1772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76645B-2E62-CBA3-40AE-2659CFB9E7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374C3A-1DAD-415F-A434-A2408EDE77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73844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618CDD-E301-0630-1D3E-A1B9573CC3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96773F-B0C4-E581-B085-6EEF9D88245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AEA32F0-715A-3DA5-8115-12EE0DA9E73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4E45451-1EBA-B57D-0522-8B74FE4729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AABAC-B70A-46CE-8E6B-6790709EC714}" type="datetimeFigureOut">
              <a:rPr lang="en-US" smtClean="0"/>
              <a:t>9/3/2024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7AB887F-017D-5011-966E-DCBA1B24CD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F616D1A-33CF-9042-66E8-BC2697E34C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374C3A-1DAD-415F-A434-A2408EDE77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07352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BC2B75-9C9C-F640-189D-688DEE7C2C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D56FBB8-2BBA-5EC5-BA44-E0A3805196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828BB10-3EA2-F14A-B55E-A79D304A71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D4C9AA4-ABDD-65D6-5BAD-BA333FEFAC1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533B4A4-D5A2-9BF1-296C-7002AB5E1EB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D62B173-8EC3-60EF-0BE2-BC6947CBDD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AABAC-B70A-46CE-8E6B-6790709EC714}" type="datetimeFigureOut">
              <a:rPr lang="en-US" smtClean="0"/>
              <a:t>9/3/2024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8F1E91A-329A-D1D5-5827-886C03F344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6335936-8508-C572-5DA4-36E18F6370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374C3A-1DAD-415F-A434-A2408EDE77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44179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4B2BE3-4002-3445-F2F0-DB68699955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C2EA7AB-0DC7-9A62-9163-0D5166F6EB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AABAC-B70A-46CE-8E6B-6790709EC714}" type="datetimeFigureOut">
              <a:rPr lang="en-US" smtClean="0"/>
              <a:t>9/3/2024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74E6C24-5FAE-E3DD-D5F2-8AA85BC2E9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F6FA36D-FF43-6E9E-9E31-DDF7BA5625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374C3A-1DAD-415F-A434-A2408EDE77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73668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621043E-3516-2DB3-89C4-1C71715F3F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AABAC-B70A-46CE-8E6B-6790709EC714}" type="datetimeFigureOut">
              <a:rPr lang="en-US" smtClean="0"/>
              <a:t>9/3/2024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CF6DBE4-41DA-553E-E1AB-D256F99276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CCECF95-A4EB-BECE-A057-B8044C4235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374C3A-1DAD-415F-A434-A2408EDE77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70482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48E016-8CF6-193B-A46C-C5506F85E4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6B5911-4F60-D1AA-E04E-477205CFE8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DA0D580-5C55-0723-728E-F648C026DC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A74EBAF-4C10-7282-6110-A383679974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AABAC-B70A-46CE-8E6B-6790709EC714}" type="datetimeFigureOut">
              <a:rPr lang="en-US" smtClean="0"/>
              <a:t>9/3/2024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BD4FFCA-8F71-4E15-2B4E-96595D485C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0141711-2DB7-5398-90E8-8A79371AA9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374C3A-1DAD-415F-A434-A2408EDE77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78541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39BC04-7A63-EAC8-B748-19DC407ADA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DA21697-9D6A-4BBA-320F-A4E5C4ABFF3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D885FFB-90C8-DDA7-22F4-473015E3CCB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175F54A-AF98-5841-1E5F-C9045FE6B5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AABAC-B70A-46CE-8E6B-6790709EC714}" type="datetimeFigureOut">
              <a:rPr lang="en-US" smtClean="0"/>
              <a:t>9/3/2024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44D899E-D64F-35E1-99DF-CD2CB215AF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E20EAAD-57D4-DE86-A63E-C27BBD4C6E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374C3A-1DAD-415F-A434-A2408EDE77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10894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C1A482B-6D1D-D7DE-DAF4-008CFA86C3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F1A0702-4A17-FBAB-51EC-5E38B4BB3D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5FFCD6E-B7C7-F4D3-07F5-2B267D2FCF4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3AABAC-B70A-46CE-8E6B-6790709EC714}" type="datetimeFigureOut">
              <a:rPr lang="en-US" smtClean="0"/>
              <a:t>9/3/2024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FA9EA2B-69FD-9BAB-0336-CD42F2D7356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B41815-78CF-0BD5-DDFF-E94C3C35EBA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374C3A-1DAD-415F-A434-A2408EDE77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67243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75D5A2F5-4DEA-1823-0771-0C3CBCF881B4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alphaModFix/>
          </a:blip>
          <a:srcRect l="1264"/>
          <a:stretch/>
        </p:blipFill>
        <p:spPr>
          <a:xfrm>
            <a:off x="8714331" y="4264429"/>
            <a:ext cx="3477669" cy="2593572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A7BD843D-A41B-EFB1-8BC4-0444B273A20E}"/>
              </a:ext>
            </a:extLst>
          </p:cNvPr>
          <p:cNvSpPr txBox="1"/>
          <p:nvPr/>
        </p:nvSpPr>
        <p:spPr>
          <a:xfrm>
            <a:off x="2344188" y="775893"/>
            <a:ext cx="933975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latin typeface="Aptos Black" panose="020B0004020202020204" pitchFamily="34" charset="0"/>
              </a:rPr>
              <a:t>KKNA TOTAL REWARDS: A Commitment to </a:t>
            </a:r>
            <a:r>
              <a:rPr lang="en-US" sz="2000" b="1" dirty="0">
                <a:solidFill>
                  <a:srgbClr val="EB5405"/>
                </a:solidFill>
                <a:latin typeface="Aptos Black" panose="020B0004020202020204" pitchFamily="34" charset="0"/>
              </a:rPr>
              <a:t>{Your}</a:t>
            </a:r>
            <a:r>
              <a:rPr lang="en-US" sz="2000" b="1" dirty="0">
                <a:latin typeface="Aptos Black" panose="020B0004020202020204" pitchFamily="34" charset="0"/>
              </a:rPr>
              <a:t> Life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F103AD2-9E83-D3CC-2C4B-BCCE5D1B009D}"/>
              </a:ext>
            </a:extLst>
          </p:cNvPr>
          <p:cNvSpPr txBox="1"/>
          <p:nvPr/>
        </p:nvSpPr>
        <p:spPr>
          <a:xfrm>
            <a:off x="2341489" y="1224459"/>
            <a:ext cx="938517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200" dirty="0">
                <a:latin typeface="Myriad Pro" panose="020B0503030403020204" pitchFamily="34" charset="0"/>
              </a:rPr>
              <a:t>Kyowa Kirin is a global specialty pharmaceutical company based on values – chief among them a “Commitment to Life” – by which we </a:t>
            </a:r>
            <a:r>
              <a:rPr lang="en-US" sz="1200" b="0" i="0" dirty="0">
                <a:effectLst/>
                <a:latin typeface="Myriad Pro" panose="020B0503030403020204" pitchFamily="34" charset="0"/>
              </a:rPr>
              <a:t>strive to contribute to the health and well-being of communities by pursuing advances in life sciences and technologies. Providing great benefit choices to you and your family is an extension of this value, by which we make a commitment to YOUR life by supporting your physical, financial, and emotional well-being.  </a:t>
            </a:r>
            <a:endParaRPr lang="en-US" sz="1200" dirty="0">
              <a:latin typeface="Myriad Pro" panose="020B05030304030202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F9B9789-BE1A-E176-90C3-7C53CC39DF28}"/>
              </a:ext>
            </a:extLst>
          </p:cNvPr>
          <p:cNvSpPr txBox="1"/>
          <p:nvPr/>
        </p:nvSpPr>
        <p:spPr>
          <a:xfrm>
            <a:off x="241004" y="2353453"/>
            <a:ext cx="2658139" cy="1509067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pPr>
              <a:lnSpc>
                <a:spcPct val="108000"/>
              </a:lnSpc>
              <a:spcAft>
                <a:spcPts val="300"/>
              </a:spcAft>
            </a:pPr>
            <a:r>
              <a:rPr lang="en-US" sz="1200" b="1" dirty="0">
                <a:latin typeface="Myriad Pro" panose="020B0503030403020204" pitchFamily="34" charset="0"/>
              </a:rPr>
              <a:t>U.S. Employee Benefits</a:t>
            </a:r>
            <a:endParaRPr lang="en-US" sz="1800" kern="100" dirty="0">
              <a:effectLst/>
              <a:latin typeface="Myriad Pro" panose="020B0503030403020204" pitchFamily="34" charset="0"/>
              <a:ea typeface="Yu Gothic" panose="020B0400000000000000" pitchFamily="34" charset="-128"/>
              <a:cs typeface="Times New Roman" panose="02020603050405020304" pitchFamily="18" charset="0"/>
            </a:endParaRPr>
          </a:p>
          <a:p>
            <a:pPr marL="0" marR="0">
              <a:lnSpc>
                <a:spcPct val="105000"/>
              </a:lnSpc>
              <a:spcBef>
                <a:spcPts val="0"/>
              </a:spcBef>
            </a:pPr>
            <a:r>
              <a:rPr lang="en-US" sz="1050" dirty="0">
                <a:effectLst/>
                <a:latin typeface="Myriad Pro" panose="020B0503030403020204" pitchFamily="34" charset="0"/>
                <a:ea typeface="Yu Gothic" panose="020B0400000000000000" pitchFamily="34" charset="-128"/>
                <a:cs typeface="Aptos" panose="020B0004020202020204" pitchFamily="34" charset="0"/>
              </a:rPr>
              <a:t>Kyowa Kirin U.S. is committed to employee wellbeing and maximizing the impact and potential of every team member. Our employee benefits – which may vary by location – recognize the tremendous value our people bring to the business with an array of meaningful programs.</a:t>
            </a:r>
            <a:endParaRPr lang="en-US" sz="1050" kern="100" dirty="0">
              <a:effectLst/>
              <a:latin typeface="Myriad Pro" panose="020B0503030403020204" pitchFamily="34" charset="0"/>
              <a:ea typeface="Yu Gothic" panose="020B0400000000000000" pitchFamily="34" charset="-128"/>
              <a:cs typeface="Times New Roman" panose="02020603050405020304" pitchFamily="18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75482DC4-A83E-8C5B-F94F-C794A0C5CD1C}"/>
              </a:ext>
            </a:extLst>
          </p:cNvPr>
          <p:cNvSpPr txBox="1"/>
          <p:nvPr/>
        </p:nvSpPr>
        <p:spPr>
          <a:xfrm>
            <a:off x="6034562" y="2348720"/>
            <a:ext cx="3109438" cy="4188519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pPr>
              <a:lnSpc>
                <a:spcPct val="105000"/>
              </a:lnSpc>
              <a:tabLst>
                <a:tab pos="457200" algn="l"/>
              </a:tabLst>
            </a:pPr>
            <a:r>
              <a:rPr lang="en-US" sz="1200" b="1" dirty="0">
                <a:solidFill>
                  <a:srgbClr val="EB5405"/>
                </a:solidFill>
                <a:latin typeface="Myriad Pro" panose="020B0503030403020204" pitchFamily="34" charset="0"/>
              </a:rPr>
              <a:t>Time to Recharge &amp; Give Back</a:t>
            </a:r>
          </a:p>
          <a:p>
            <a:pPr marL="171450" marR="0" lvl="0" indent="-171450">
              <a:lnSpc>
                <a:spcPct val="105000"/>
              </a:lnSpc>
              <a:spcBef>
                <a:spcPts val="0"/>
              </a:spcBef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1050" kern="100" dirty="0">
                <a:latin typeface="Myriad Pro" panose="020B0503030403020204" pitchFamily="34" charset="0"/>
                <a:ea typeface="Yu Gothic" panose="020B0400000000000000" pitchFamily="34" charset="-128"/>
                <a:cs typeface="Times New Roman" panose="02020603050405020304" pitchFamily="18" charset="0"/>
              </a:rPr>
              <a:t>Generous vacation, sick days and holidays</a:t>
            </a:r>
          </a:p>
          <a:p>
            <a:pPr marL="171450" marR="0" lvl="0" indent="-171450">
              <a:lnSpc>
                <a:spcPct val="105000"/>
              </a:lnSpc>
              <a:spcBef>
                <a:spcPts val="0"/>
              </a:spcBef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1050" kern="100" dirty="0">
                <a:latin typeface="Myriad Pro" panose="020B0503030403020204" pitchFamily="34" charset="0"/>
                <a:ea typeface="Yu Gothic" panose="020B0400000000000000" pitchFamily="34" charset="-128"/>
                <a:cs typeface="Times New Roman" panose="02020603050405020304" pitchFamily="18" charset="0"/>
              </a:rPr>
              <a:t>Winter and summer shutdown</a:t>
            </a:r>
          </a:p>
          <a:p>
            <a:pPr marL="171450" marR="0" lvl="0" indent="-171450">
              <a:lnSpc>
                <a:spcPct val="105000"/>
              </a:lnSpc>
              <a:spcBef>
                <a:spcPts val="0"/>
              </a:spcBef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1050" kern="100" dirty="0">
                <a:latin typeface="Myriad Pro" panose="020B0503030403020204" pitchFamily="34" charset="0"/>
                <a:ea typeface="Yu Gothic" panose="020B0400000000000000" pitchFamily="34" charset="-128"/>
                <a:cs typeface="Times New Roman" panose="02020603050405020304" pitchFamily="18" charset="0"/>
              </a:rPr>
              <a:t>Time off to volunteer</a:t>
            </a:r>
          </a:p>
          <a:p>
            <a:pPr marL="171450" marR="0" lvl="0" indent="-171450">
              <a:lnSpc>
                <a:spcPct val="105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1050" kern="100" dirty="0">
                <a:latin typeface="Myriad Pro" panose="020B0503030403020204" pitchFamily="34" charset="0"/>
                <a:ea typeface="Yu Gothic" panose="020B0400000000000000" pitchFamily="34" charset="-128"/>
                <a:cs typeface="Times New Roman" panose="02020603050405020304" pitchFamily="18" charset="0"/>
              </a:rPr>
              <a:t>Bereavement leave </a:t>
            </a:r>
          </a:p>
          <a:p>
            <a:pPr>
              <a:lnSpc>
                <a:spcPct val="105000"/>
              </a:lnSpc>
              <a:tabLst>
                <a:tab pos="457200" algn="l"/>
              </a:tabLst>
            </a:pPr>
            <a:r>
              <a:rPr lang="en-US" sz="1200" b="1" dirty="0">
                <a:solidFill>
                  <a:srgbClr val="EB5405"/>
                </a:solidFill>
                <a:latin typeface="Myriad Pro" panose="020B0503030403020204" pitchFamily="34" charset="0"/>
              </a:rPr>
              <a:t>Fostering Wellness Inside &amp; Out</a:t>
            </a:r>
          </a:p>
          <a:p>
            <a:pPr marL="171450" indent="-171450">
              <a:lnSpc>
                <a:spcPct val="105000"/>
              </a:lnSpc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1050" kern="100" dirty="0">
                <a:latin typeface="Myriad Pro" panose="020B0503030403020204" pitchFamily="34" charset="0"/>
                <a:ea typeface="Yu Gothic" panose="020B0400000000000000" pitchFamily="34" charset="-128"/>
                <a:cs typeface="Times New Roman" panose="02020603050405020304" pitchFamily="18" charset="0"/>
              </a:rPr>
              <a:t>Employee Assistance program</a:t>
            </a:r>
          </a:p>
          <a:p>
            <a:pPr marL="171450" indent="-171450">
              <a:lnSpc>
                <a:spcPct val="105000"/>
              </a:lnSpc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1050" kern="100" dirty="0">
                <a:latin typeface="Myriad Pro" panose="020B0503030403020204" pitchFamily="34" charset="0"/>
                <a:ea typeface="Yu Gothic" panose="020B0400000000000000" pitchFamily="34" charset="-128"/>
                <a:cs typeface="Times New Roman" panose="02020603050405020304" pitchFamily="18" charset="0"/>
              </a:rPr>
              <a:t>Wellness support programs </a:t>
            </a:r>
          </a:p>
          <a:p>
            <a:pPr marL="171450" indent="-171450">
              <a:lnSpc>
                <a:spcPct val="105000"/>
              </a:lnSpc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1050" kern="100" dirty="0">
                <a:latin typeface="Myriad Pro" panose="020B0503030403020204" pitchFamily="34" charset="0"/>
                <a:ea typeface="Yu Gothic" panose="020B0400000000000000" pitchFamily="34" charset="-128"/>
                <a:cs typeface="Times New Roman" panose="02020603050405020304" pitchFamily="18" charset="0"/>
              </a:rPr>
              <a:t>Discounted fitness access &amp; free fitness apps</a:t>
            </a:r>
          </a:p>
          <a:p>
            <a:pPr marL="171450" indent="-171450">
              <a:lnSpc>
                <a:spcPct val="105000"/>
              </a:lnSpc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1050" kern="100" dirty="0">
                <a:latin typeface="Myriad Pro" panose="020B0503030403020204" pitchFamily="34" charset="0"/>
                <a:ea typeface="Yu Gothic" panose="020B0400000000000000" pitchFamily="34" charset="-128"/>
                <a:cs typeface="Times New Roman" panose="02020603050405020304" pitchFamily="18" charset="0"/>
              </a:rPr>
              <a:t>Weight management support</a:t>
            </a:r>
          </a:p>
          <a:p>
            <a:pPr marL="171450" indent="-171450">
              <a:lnSpc>
                <a:spcPct val="105000"/>
              </a:lnSpc>
              <a:spcAft>
                <a:spcPts val="30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1050" kern="100" dirty="0">
                <a:latin typeface="Myriad Pro" panose="020B0503030403020204" pitchFamily="34" charset="0"/>
                <a:ea typeface="Yu Gothic" panose="020B0400000000000000" pitchFamily="34" charset="-128"/>
                <a:cs typeface="Times New Roman" panose="02020603050405020304" pitchFamily="18" charset="0"/>
              </a:rPr>
              <a:t>Health Eating nutrition support</a:t>
            </a:r>
          </a:p>
          <a:p>
            <a:pPr>
              <a:lnSpc>
                <a:spcPct val="105000"/>
              </a:lnSpc>
              <a:tabLst>
                <a:tab pos="457200" algn="l"/>
              </a:tabLst>
            </a:pPr>
            <a:r>
              <a:rPr lang="en-US" sz="1200" b="1" dirty="0">
                <a:solidFill>
                  <a:srgbClr val="EB5405"/>
                </a:solidFill>
                <a:latin typeface="Myriad Pro" panose="020B0503030403020204" pitchFamily="34" charset="0"/>
              </a:rPr>
              <a:t>Supporting Families</a:t>
            </a:r>
          </a:p>
          <a:p>
            <a:pPr marL="171450" marR="0" lvl="0" indent="-171450">
              <a:lnSpc>
                <a:spcPct val="105000"/>
              </a:lnSpc>
              <a:spcBef>
                <a:spcPts val="0"/>
              </a:spcBef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1050" kern="100" dirty="0">
                <a:latin typeface="Myriad Pro" panose="020B0503030403020204" pitchFamily="34" charset="0"/>
                <a:ea typeface="Yu Gothic" panose="020B0400000000000000" pitchFamily="34" charset="-128"/>
                <a:cs typeface="Times New Roman" panose="02020603050405020304" pitchFamily="18" charset="0"/>
              </a:rPr>
              <a:t>Parental leave</a:t>
            </a:r>
          </a:p>
          <a:p>
            <a:pPr marL="171450" marR="0" lvl="0" indent="-171450">
              <a:lnSpc>
                <a:spcPct val="105000"/>
              </a:lnSpc>
              <a:spcBef>
                <a:spcPts val="0"/>
              </a:spcBef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1050" kern="100" dirty="0">
                <a:latin typeface="Myriad Pro" panose="020B0503030403020204" pitchFamily="34" charset="0"/>
                <a:ea typeface="Yu Gothic" panose="020B0400000000000000" pitchFamily="34" charset="-128"/>
                <a:cs typeface="Times New Roman" panose="02020603050405020304" pitchFamily="18" charset="0"/>
              </a:rPr>
              <a:t>Adoption assistance</a:t>
            </a:r>
          </a:p>
          <a:p>
            <a:pPr marL="171450" marR="0" lvl="0" indent="-171450">
              <a:lnSpc>
                <a:spcPct val="105000"/>
              </a:lnSpc>
              <a:spcBef>
                <a:spcPts val="0"/>
              </a:spcBef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1050" kern="100" dirty="0">
                <a:latin typeface="Myriad Pro" panose="020B0503030403020204" pitchFamily="34" charset="0"/>
                <a:ea typeface="Yu Gothic" panose="020B0400000000000000" pitchFamily="34" charset="-128"/>
                <a:cs typeface="Times New Roman" panose="02020603050405020304" pitchFamily="18" charset="0"/>
              </a:rPr>
              <a:t>Lifestyle concierge</a:t>
            </a:r>
          </a:p>
          <a:p>
            <a:pPr marL="171450" marR="0" lvl="0" indent="-171450">
              <a:lnSpc>
                <a:spcPct val="105000"/>
              </a:lnSpc>
              <a:spcBef>
                <a:spcPts val="0"/>
              </a:spcBef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1050" kern="100" dirty="0">
                <a:latin typeface="Myriad Pro" panose="020B0503030403020204" pitchFamily="34" charset="0"/>
                <a:ea typeface="Yu Gothic" panose="020B0400000000000000" pitchFamily="34" charset="-128"/>
                <a:cs typeface="Times New Roman" panose="02020603050405020304" pitchFamily="18" charset="0"/>
              </a:rPr>
              <a:t>Fertility and infertility coverage</a:t>
            </a:r>
          </a:p>
          <a:p>
            <a:pPr marL="171450" marR="0" lvl="0" indent="-171450">
              <a:lnSpc>
                <a:spcPct val="105000"/>
              </a:lnSpc>
              <a:spcBef>
                <a:spcPts val="0"/>
              </a:spcBef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1050" kern="100" dirty="0">
                <a:latin typeface="Myriad Pro" panose="020B0503030403020204" pitchFamily="34" charset="0"/>
                <a:ea typeface="Yu Gothic" panose="020B0400000000000000" pitchFamily="34" charset="-128"/>
                <a:cs typeface="Times New Roman" panose="02020603050405020304" pitchFamily="18" charset="0"/>
              </a:rPr>
              <a:t>Back-up child, elder care</a:t>
            </a:r>
            <a:r>
              <a:rPr lang="en-US" sz="1050" kern="100">
                <a:latin typeface="Myriad Pro" panose="020B0503030403020204" pitchFamily="34" charset="0"/>
                <a:ea typeface="Yu Gothic" panose="020B0400000000000000" pitchFamily="34" charset="-128"/>
                <a:cs typeface="Times New Roman" panose="02020603050405020304" pitchFamily="18" charset="0"/>
              </a:rPr>
              <a:t>, and pet </a:t>
            </a:r>
            <a:r>
              <a:rPr lang="en-US" sz="1050" kern="100" dirty="0">
                <a:latin typeface="Myriad Pro" panose="020B0503030403020204" pitchFamily="34" charset="0"/>
                <a:ea typeface="Yu Gothic" panose="020B0400000000000000" pitchFamily="34" charset="-128"/>
                <a:cs typeface="Times New Roman" panose="02020603050405020304" pitchFamily="18" charset="0"/>
              </a:rPr>
              <a:t>care</a:t>
            </a:r>
          </a:p>
          <a:p>
            <a:pPr marL="171450" marR="0" lvl="0" indent="-171450">
              <a:lnSpc>
                <a:spcPct val="105000"/>
              </a:lnSpc>
              <a:spcBef>
                <a:spcPts val="0"/>
              </a:spcBef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1050" kern="100" dirty="0">
                <a:latin typeface="Myriad Pro" panose="020B0503030403020204" pitchFamily="34" charset="0"/>
                <a:ea typeface="Yu Gothic" panose="020B0400000000000000" pitchFamily="34" charset="-128"/>
                <a:cs typeface="Times New Roman" panose="02020603050405020304" pitchFamily="18" charset="0"/>
              </a:rPr>
              <a:t>In-person and online tutoring</a:t>
            </a:r>
          </a:p>
          <a:p>
            <a:pPr marL="171450" marR="0" lvl="0" indent="-171450">
              <a:lnSpc>
                <a:spcPct val="105000"/>
              </a:lnSpc>
              <a:spcBef>
                <a:spcPts val="0"/>
              </a:spcBef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1050" kern="100" dirty="0">
                <a:latin typeface="Myriad Pro" panose="020B0503030403020204" pitchFamily="34" charset="0"/>
                <a:ea typeface="Yu Gothic" panose="020B0400000000000000" pitchFamily="34" charset="-128"/>
                <a:cs typeface="Times New Roman" panose="02020603050405020304" pitchFamily="18" charset="0"/>
              </a:rPr>
              <a:t>Breast milk storage and transport                                       for business travel</a:t>
            </a:r>
          </a:p>
          <a:p>
            <a:pPr marR="0" lvl="0">
              <a:lnSpc>
                <a:spcPct val="105000"/>
              </a:lnSpc>
              <a:spcAft>
                <a:spcPts val="300"/>
              </a:spcAft>
              <a:tabLst>
                <a:tab pos="457200" algn="l"/>
              </a:tabLst>
            </a:pPr>
            <a:endParaRPr lang="en-US" sz="1000" kern="100" dirty="0">
              <a:latin typeface="Myriad Pro" panose="020B0503030403020204" pitchFamily="34" charset="0"/>
              <a:ea typeface="Yu Gothic" panose="020B0400000000000000" pitchFamily="34" charset="-128"/>
              <a:cs typeface="Times New Roman" panose="02020603050405020304" pitchFamily="18" charset="0"/>
            </a:endParaRPr>
          </a:p>
          <a:p>
            <a:pPr marL="171450" marR="0" lvl="0" indent="-171450">
              <a:lnSpc>
                <a:spcPct val="105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endParaRPr lang="en-US" sz="1000" kern="100" dirty="0">
              <a:latin typeface="Myriad Pro" panose="020B0503030403020204" pitchFamily="34" charset="0"/>
              <a:ea typeface="Yu Gothic" panose="020B0400000000000000" pitchFamily="34" charset="-128"/>
              <a:cs typeface="Times New Roman" panose="02020603050405020304" pitchFamily="18" charset="0"/>
            </a:endParaRPr>
          </a:p>
          <a:p>
            <a:pPr marL="171450" marR="0" lvl="0" indent="-171450">
              <a:lnSpc>
                <a:spcPct val="105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endParaRPr lang="en-US" sz="1000" kern="100" dirty="0">
              <a:latin typeface="Myriad Pro" panose="020B0503030403020204" pitchFamily="34" charset="0"/>
              <a:ea typeface="Yu Gothic" panose="020B0400000000000000" pitchFamily="34" charset="-128"/>
              <a:cs typeface="Times New Roman" panose="02020603050405020304" pitchFamily="18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118C98CD-F8E1-3C85-64CE-F9934795D48F}"/>
              </a:ext>
            </a:extLst>
          </p:cNvPr>
          <p:cNvSpPr txBox="1"/>
          <p:nvPr/>
        </p:nvSpPr>
        <p:spPr>
          <a:xfrm>
            <a:off x="9144000" y="2333912"/>
            <a:ext cx="2539943" cy="2283382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pPr marR="0" lvl="0">
              <a:lnSpc>
                <a:spcPct val="105000"/>
              </a:lnSpc>
              <a:spcBef>
                <a:spcPts val="0"/>
              </a:spcBef>
              <a:tabLst>
                <a:tab pos="457200" algn="l"/>
              </a:tabLst>
            </a:pPr>
            <a:r>
              <a:rPr lang="en-US" sz="1200" b="1" dirty="0">
                <a:solidFill>
                  <a:srgbClr val="EB5405"/>
                </a:solidFill>
                <a:latin typeface="Myriad Pro" panose="020B0503030403020204" pitchFamily="34" charset="0"/>
              </a:rPr>
              <a:t>Personal Development</a:t>
            </a:r>
          </a:p>
          <a:p>
            <a:pPr marL="171450" indent="-171450">
              <a:lnSpc>
                <a:spcPct val="105000"/>
              </a:lnSpc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1050" kern="100" dirty="0">
                <a:latin typeface="Myriad Pro" panose="020B0503030403020204" pitchFamily="34" charset="0"/>
                <a:ea typeface="Yu Gothic" panose="020B0400000000000000" pitchFamily="34" charset="-128"/>
                <a:cs typeface="Times New Roman" panose="02020603050405020304" pitchFamily="18" charset="0"/>
              </a:rPr>
              <a:t>Designated training days</a:t>
            </a:r>
          </a:p>
          <a:p>
            <a:pPr marL="171450" indent="-171450">
              <a:lnSpc>
                <a:spcPct val="105000"/>
              </a:lnSpc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1050" kern="100" dirty="0">
                <a:latin typeface="Myriad Pro" panose="020B0503030403020204" pitchFamily="34" charset="0"/>
                <a:ea typeface="Yu Gothic" panose="020B0400000000000000" pitchFamily="34" charset="-128"/>
                <a:cs typeface="Times New Roman" panose="02020603050405020304" pitchFamily="18" charset="0"/>
              </a:rPr>
              <a:t>Tuition reimbursement</a:t>
            </a:r>
          </a:p>
          <a:p>
            <a:pPr marL="171450" indent="-171450">
              <a:lnSpc>
                <a:spcPct val="105000"/>
              </a:lnSpc>
              <a:spcAft>
                <a:spcPts val="30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1050" kern="100" dirty="0">
                <a:latin typeface="Myriad Pro" panose="020B0503030403020204" pitchFamily="34" charset="0"/>
                <a:ea typeface="Yu Gothic" panose="020B0400000000000000" pitchFamily="34" charset="-128"/>
                <a:cs typeface="Times New Roman" panose="02020603050405020304" pitchFamily="18" charset="0"/>
              </a:rPr>
              <a:t>Leadership development programs</a:t>
            </a:r>
          </a:p>
          <a:p>
            <a:pPr marL="171450" indent="-171450">
              <a:lnSpc>
                <a:spcPct val="105000"/>
              </a:lnSpc>
              <a:spcAft>
                <a:spcPts val="30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1050" kern="100" dirty="0">
                <a:latin typeface="Myriad Pro" panose="020B0503030403020204" pitchFamily="34" charset="0"/>
                <a:ea typeface="Yu Gothic" panose="020B0400000000000000" pitchFamily="34" charset="-128"/>
                <a:cs typeface="Times New Roman" panose="02020603050405020304" pitchFamily="18" charset="0"/>
              </a:rPr>
              <a:t>Mentoring Program</a:t>
            </a:r>
          </a:p>
          <a:p>
            <a:pPr>
              <a:lnSpc>
                <a:spcPct val="105000"/>
              </a:lnSpc>
              <a:tabLst>
                <a:tab pos="457200" algn="l"/>
              </a:tabLst>
            </a:pPr>
            <a:r>
              <a:rPr lang="en-US" sz="1200" b="1" dirty="0">
                <a:solidFill>
                  <a:srgbClr val="EB5405"/>
                </a:solidFill>
                <a:latin typeface="Myriad Pro" panose="020B0503030403020204" pitchFamily="34" charset="0"/>
              </a:rPr>
              <a:t>Personal Coverage &amp; Support</a:t>
            </a:r>
          </a:p>
          <a:p>
            <a:pPr marL="171450" indent="-171450">
              <a:lnSpc>
                <a:spcPct val="105000"/>
              </a:lnSpc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1050" kern="100" dirty="0">
                <a:latin typeface="Myriad Pro" panose="020B0503030403020204" pitchFamily="34" charset="0"/>
                <a:ea typeface="Yu Gothic" panose="020B0400000000000000" pitchFamily="34" charset="-128"/>
                <a:cs typeface="Times New Roman" panose="02020603050405020304" pitchFamily="18" charset="0"/>
              </a:rPr>
              <a:t>Legal Insurance</a:t>
            </a:r>
          </a:p>
          <a:p>
            <a:pPr marL="171450" indent="-171450">
              <a:lnSpc>
                <a:spcPct val="105000"/>
              </a:lnSpc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1050" kern="100" dirty="0">
                <a:latin typeface="Myriad Pro" panose="020B0503030403020204" pitchFamily="34" charset="0"/>
                <a:ea typeface="Yu Gothic" panose="020B0400000000000000" pitchFamily="34" charset="-128"/>
                <a:cs typeface="Times New Roman" panose="02020603050405020304" pitchFamily="18" charset="0"/>
              </a:rPr>
              <a:t>Pet Insurance</a:t>
            </a:r>
          </a:p>
          <a:p>
            <a:pPr marL="171450" indent="-171450">
              <a:lnSpc>
                <a:spcPct val="105000"/>
              </a:lnSpc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1050" kern="100" dirty="0">
                <a:latin typeface="Myriad Pro" panose="020B0503030403020204" pitchFamily="34" charset="0"/>
                <a:ea typeface="Yu Gothic" panose="020B0400000000000000" pitchFamily="34" charset="-128"/>
                <a:cs typeface="Times New Roman" panose="02020603050405020304" pitchFamily="18" charset="0"/>
              </a:rPr>
              <a:t>Identity Protection</a:t>
            </a:r>
          </a:p>
          <a:p>
            <a:pPr marL="171450" indent="-171450">
              <a:lnSpc>
                <a:spcPct val="105000"/>
              </a:lnSpc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1050" kern="100" dirty="0">
                <a:latin typeface="Myriad Pro" panose="020B0503030403020204" pitchFamily="34" charset="0"/>
                <a:ea typeface="Yu Gothic" panose="020B0400000000000000" pitchFamily="34" charset="-128"/>
                <a:cs typeface="Times New Roman" panose="02020603050405020304" pitchFamily="18" charset="0"/>
              </a:rPr>
              <a:t>Home and Auto Insurance</a:t>
            </a:r>
          </a:p>
          <a:p>
            <a:pPr marL="171450" indent="-171450">
              <a:lnSpc>
                <a:spcPct val="105000"/>
              </a:lnSpc>
              <a:spcAft>
                <a:spcPts val="30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1050" kern="100" dirty="0">
                <a:latin typeface="Myriad Pro" panose="020B0503030403020204" pitchFamily="34" charset="0"/>
                <a:ea typeface="Yu Gothic" panose="020B0400000000000000" pitchFamily="34" charset="-128"/>
                <a:cs typeface="Times New Roman" panose="02020603050405020304" pitchFamily="18" charset="0"/>
              </a:rPr>
              <a:t>Discounts</a:t>
            </a:r>
          </a:p>
          <a:p>
            <a:pPr>
              <a:lnSpc>
                <a:spcPct val="105000"/>
              </a:lnSpc>
              <a:spcAft>
                <a:spcPts val="300"/>
              </a:spcAft>
              <a:tabLst>
                <a:tab pos="457200" algn="l"/>
              </a:tabLst>
            </a:pPr>
            <a:endParaRPr lang="en-US" sz="1050" kern="100" dirty="0">
              <a:latin typeface="Myriad Pro" panose="020B0503030403020204" pitchFamily="34" charset="0"/>
              <a:ea typeface="Yu Gothic" panose="020B0400000000000000" pitchFamily="34" charset="-128"/>
              <a:cs typeface="Times New Roman" panose="02020603050405020304" pitchFamily="18" charset="0"/>
            </a:endParaRPr>
          </a:p>
        </p:txBody>
      </p:sp>
      <p:pic>
        <p:nvPicPr>
          <p:cNvPr id="8" name="Picture 7" descr="A heart in hands and a black background&#10;&#10;Description automatically generated">
            <a:extLst>
              <a:ext uri="{FF2B5EF4-FFF2-40B4-BE49-F238E27FC236}">
                <a16:creationId xmlns:a16="http://schemas.microsoft.com/office/drawing/2014/main" id="{CB05F05B-4623-E4DD-8EEC-48AE1C00625C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8274"/>
          <a:stretch/>
        </p:blipFill>
        <p:spPr>
          <a:xfrm>
            <a:off x="585007" y="580996"/>
            <a:ext cx="1759182" cy="147446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2EF631AA-1AB8-B980-DA36-0407418624EF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44163" y="207968"/>
            <a:ext cx="1647848" cy="267219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85D04472-3ADE-68D0-8BD0-59991AC3022D}"/>
              </a:ext>
            </a:extLst>
          </p:cNvPr>
          <p:cNvSpPr/>
          <p:nvPr/>
        </p:nvSpPr>
        <p:spPr>
          <a:xfrm>
            <a:off x="241004" y="2170299"/>
            <a:ext cx="11442939" cy="76200"/>
          </a:xfrm>
          <a:prstGeom prst="rect">
            <a:avLst/>
          </a:prstGeom>
          <a:ln>
            <a:noFill/>
          </a:ln>
        </p:spPr>
        <p:style>
          <a:lnRef idx="2">
            <a:schemeClr val="accent2">
              <a:shade val="15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06C67DD-D707-480E-E979-99494D1E0144}"/>
              </a:ext>
            </a:extLst>
          </p:cNvPr>
          <p:cNvSpPr txBox="1"/>
          <p:nvPr/>
        </p:nvSpPr>
        <p:spPr>
          <a:xfrm>
            <a:off x="3120165" y="2333912"/>
            <a:ext cx="2776317" cy="3331361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pPr>
              <a:lnSpc>
                <a:spcPct val="105000"/>
              </a:lnSpc>
              <a:tabLst>
                <a:tab pos="457200" algn="l"/>
              </a:tabLst>
            </a:pPr>
            <a:r>
              <a:rPr lang="en-US" sz="1200" b="1" dirty="0">
                <a:solidFill>
                  <a:srgbClr val="EB5405"/>
                </a:solidFill>
                <a:latin typeface="Myriad Pro" panose="020B0503030403020204" pitchFamily="34" charset="0"/>
              </a:rPr>
              <a:t>Health Care Benefits</a:t>
            </a:r>
          </a:p>
          <a:p>
            <a:pPr marL="171450" indent="-171450">
              <a:lnSpc>
                <a:spcPct val="105000"/>
              </a:lnSpc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1050" kern="100" dirty="0">
                <a:latin typeface="Myriad Pro" panose="020B0503030403020204" pitchFamily="34" charset="0"/>
                <a:ea typeface="Yu Gothic" panose="020B0400000000000000" pitchFamily="34" charset="-128"/>
                <a:cs typeface="Times New Roman" panose="02020603050405020304" pitchFamily="18" charset="0"/>
              </a:rPr>
              <a:t>Medical and Prescription Drug</a:t>
            </a:r>
          </a:p>
          <a:p>
            <a:pPr marL="171450" indent="-171450">
              <a:lnSpc>
                <a:spcPct val="105000"/>
              </a:lnSpc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1050" kern="100" dirty="0">
                <a:latin typeface="Myriad Pro" panose="020B0503030403020204" pitchFamily="34" charset="0"/>
                <a:ea typeface="Yu Gothic" panose="020B0400000000000000" pitchFamily="34" charset="-128"/>
                <a:cs typeface="Times New Roman" panose="02020603050405020304" pitchFamily="18" charset="0"/>
              </a:rPr>
              <a:t>Dental</a:t>
            </a:r>
          </a:p>
          <a:p>
            <a:pPr marL="171450" indent="-171450">
              <a:lnSpc>
                <a:spcPct val="105000"/>
              </a:lnSpc>
              <a:spcAft>
                <a:spcPts val="30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1050" kern="100" dirty="0">
                <a:latin typeface="Myriad Pro" panose="020B0503030403020204" pitchFamily="34" charset="0"/>
                <a:ea typeface="Yu Gothic" panose="020B0400000000000000" pitchFamily="34" charset="-128"/>
                <a:cs typeface="Times New Roman" panose="02020603050405020304" pitchFamily="18" charset="0"/>
              </a:rPr>
              <a:t>Vision</a:t>
            </a:r>
          </a:p>
          <a:p>
            <a:r>
              <a:rPr lang="en-US" sz="1200" b="1" dirty="0">
                <a:solidFill>
                  <a:srgbClr val="EB5405"/>
                </a:solidFill>
                <a:latin typeface="Myriad Pro" panose="020B0503030403020204" pitchFamily="34" charset="0"/>
              </a:rPr>
              <a:t>Tax Favorable Savings &amp; Spending Accounts</a:t>
            </a:r>
          </a:p>
          <a:p>
            <a:pPr marL="171450" indent="-171450">
              <a:lnSpc>
                <a:spcPct val="105000"/>
              </a:lnSpc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1050" kern="100" dirty="0">
                <a:latin typeface="Myriad Pro" panose="020B0503030403020204" pitchFamily="34" charset="0"/>
                <a:ea typeface="Yu Gothic" panose="020B0400000000000000" pitchFamily="34" charset="-128"/>
                <a:cs typeface="Times New Roman" panose="02020603050405020304" pitchFamily="18" charset="0"/>
              </a:rPr>
              <a:t>Health Savings Account (HSA)</a:t>
            </a:r>
          </a:p>
          <a:p>
            <a:pPr marL="171450" indent="-171450">
              <a:lnSpc>
                <a:spcPct val="105000"/>
              </a:lnSpc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1050" kern="100" dirty="0">
                <a:latin typeface="Myriad Pro" panose="020B0503030403020204" pitchFamily="34" charset="0"/>
                <a:ea typeface="Yu Gothic" panose="020B0400000000000000" pitchFamily="34" charset="-128"/>
                <a:cs typeface="Times New Roman" panose="02020603050405020304" pitchFamily="18" charset="0"/>
              </a:rPr>
              <a:t>Health Care Flexible Spending Account (FSA)</a:t>
            </a:r>
          </a:p>
          <a:p>
            <a:pPr marL="171450" indent="-171450">
              <a:lnSpc>
                <a:spcPct val="105000"/>
              </a:lnSpc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1050" kern="100" dirty="0">
                <a:latin typeface="Myriad Pro" panose="020B0503030403020204" pitchFamily="34" charset="0"/>
                <a:ea typeface="Yu Gothic" panose="020B0400000000000000" pitchFamily="34" charset="-128"/>
                <a:cs typeface="Times New Roman" panose="02020603050405020304" pitchFamily="18" charset="0"/>
              </a:rPr>
              <a:t>Dependent Care Flexible Spending Account (FSA)</a:t>
            </a:r>
          </a:p>
          <a:p>
            <a:pPr marL="171450" indent="-171450">
              <a:lnSpc>
                <a:spcPct val="105000"/>
              </a:lnSpc>
              <a:spcAft>
                <a:spcPts val="30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1050" kern="100" dirty="0">
                <a:latin typeface="Myriad Pro" panose="020B0503030403020204" pitchFamily="34" charset="0"/>
                <a:ea typeface="Yu Gothic" panose="020B0400000000000000" pitchFamily="34" charset="-128"/>
                <a:cs typeface="Times New Roman" panose="02020603050405020304" pitchFamily="18" charset="0"/>
              </a:rPr>
              <a:t>Commuter Flexible Spending Account (FSA)</a:t>
            </a:r>
          </a:p>
          <a:p>
            <a:pPr>
              <a:lnSpc>
                <a:spcPct val="105000"/>
              </a:lnSpc>
            </a:pPr>
            <a:r>
              <a:rPr lang="en-US" sz="1200" b="1" dirty="0">
                <a:solidFill>
                  <a:srgbClr val="EB5405"/>
                </a:solidFill>
                <a:latin typeface="Myriad Pro" panose="020B0503030403020204" pitchFamily="34" charset="0"/>
              </a:rPr>
              <a:t>Financial Protection Benefits</a:t>
            </a:r>
          </a:p>
          <a:p>
            <a:pPr marL="171450" marR="0" lvl="0" indent="-171450">
              <a:lnSpc>
                <a:spcPct val="105000"/>
              </a:lnSpc>
              <a:spcBef>
                <a:spcPts val="0"/>
              </a:spcBef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1050" kern="100" dirty="0">
                <a:effectLst/>
                <a:latin typeface="Myriad Pro" panose="020B0503030403020204" pitchFamily="34" charset="0"/>
                <a:ea typeface="Yu Gothic" panose="020B0400000000000000" pitchFamily="34" charset="-128"/>
                <a:cs typeface="Times New Roman" panose="02020603050405020304" pitchFamily="18" charset="0"/>
              </a:rPr>
              <a:t>Life Insurance </a:t>
            </a:r>
          </a:p>
          <a:p>
            <a:pPr marL="171450" marR="0" lvl="0" indent="-171450">
              <a:lnSpc>
                <a:spcPct val="105000"/>
              </a:lnSpc>
              <a:spcBef>
                <a:spcPts val="0"/>
              </a:spcBef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1050" kern="100" dirty="0">
                <a:effectLst/>
                <a:latin typeface="Myriad Pro" panose="020B0503030403020204" pitchFamily="34" charset="0"/>
                <a:ea typeface="Yu Gothic" panose="020B0400000000000000" pitchFamily="34" charset="-128"/>
                <a:cs typeface="Times New Roman" panose="02020603050405020304" pitchFamily="18" charset="0"/>
              </a:rPr>
              <a:t>Short- and Long-Term Disability Coverage</a:t>
            </a:r>
          </a:p>
          <a:p>
            <a:pPr marL="171450" marR="0" lvl="0" indent="-171450">
              <a:lnSpc>
                <a:spcPct val="105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1050" kern="100" dirty="0">
                <a:latin typeface="Myriad Pro" panose="020B0503030403020204" pitchFamily="34" charset="0"/>
                <a:ea typeface="Yu Gothic" panose="020B0400000000000000" pitchFamily="34" charset="-128"/>
                <a:cs typeface="Times New Roman" panose="02020603050405020304" pitchFamily="18" charset="0"/>
              </a:rPr>
              <a:t>Business Travel Protection</a:t>
            </a:r>
            <a:r>
              <a:rPr lang="en-US" sz="1050" kern="100" dirty="0">
                <a:effectLst/>
                <a:latin typeface="Myriad Pro" panose="020B0503030403020204" pitchFamily="34" charset="0"/>
                <a:ea typeface="Yu Gothic" panose="020B0400000000000000" pitchFamily="34" charset="-128"/>
                <a:cs typeface="Times New Roman" panose="02020603050405020304" pitchFamily="18" charset="0"/>
              </a:rPr>
              <a:t> </a:t>
            </a:r>
          </a:p>
          <a:p>
            <a:pPr marR="0" lvl="0">
              <a:lnSpc>
                <a:spcPct val="105000"/>
              </a:lnSpc>
              <a:spcBef>
                <a:spcPts val="0"/>
              </a:spcBef>
              <a:spcAft>
                <a:spcPts val="300"/>
              </a:spcAft>
              <a:tabLst>
                <a:tab pos="457200" algn="l"/>
              </a:tabLst>
            </a:pPr>
            <a:endParaRPr lang="en-US" sz="1050" kern="100" dirty="0">
              <a:latin typeface="Myriad Pro" panose="020B0503030403020204" pitchFamily="34" charset="0"/>
              <a:ea typeface="Yu Gothic" panose="020B0400000000000000" pitchFamily="34" charset="-128"/>
              <a:cs typeface="Times New Roman" panose="02020603050405020304" pitchFamily="18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8307300-215B-78DB-DDBB-C18E5483D3FE}"/>
              </a:ext>
            </a:extLst>
          </p:cNvPr>
          <p:cNvSpPr txBox="1"/>
          <p:nvPr/>
        </p:nvSpPr>
        <p:spPr>
          <a:xfrm>
            <a:off x="241003" y="3865411"/>
            <a:ext cx="2658139" cy="2894126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pPr>
              <a:lnSpc>
                <a:spcPct val="105000"/>
              </a:lnSpc>
              <a:tabLst>
                <a:tab pos="457200" algn="l"/>
              </a:tabLst>
            </a:pPr>
            <a:r>
              <a:rPr lang="en-US" sz="1200" b="1" dirty="0">
                <a:solidFill>
                  <a:srgbClr val="EB5405"/>
                </a:solidFill>
                <a:latin typeface="Myriad Pro" panose="020B0503030403020204" pitchFamily="34" charset="0"/>
              </a:rPr>
              <a:t>Flexible Working Environment *</a:t>
            </a:r>
          </a:p>
          <a:p>
            <a:pPr marL="171450" marR="0" lvl="0" indent="-171450">
              <a:lnSpc>
                <a:spcPct val="105000"/>
              </a:lnSpc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1050" kern="100" dirty="0">
                <a:effectLst/>
                <a:latin typeface="Myriad Pro" panose="020B0503030403020204" pitchFamily="34" charset="0"/>
                <a:ea typeface="Yu Gothic" panose="020B0400000000000000" pitchFamily="34" charset="-128"/>
                <a:cs typeface="Times New Roman" panose="02020603050405020304" pitchFamily="18" charset="0"/>
              </a:rPr>
              <a:t>Hybrid work policy </a:t>
            </a:r>
            <a:r>
              <a:rPr lang="en-US" sz="1050" kern="100" dirty="0">
                <a:latin typeface="Myriad Pro" panose="020B0503030403020204" pitchFamily="34" charset="0"/>
                <a:ea typeface="Yu Gothic" panose="020B0400000000000000" pitchFamily="34" charset="-128"/>
                <a:cs typeface="Times New Roman" panose="02020603050405020304" pitchFamily="18" charset="0"/>
              </a:rPr>
              <a:t>*</a:t>
            </a:r>
            <a:endParaRPr lang="en-US" sz="1050" kern="100" dirty="0">
              <a:effectLst/>
              <a:latin typeface="Myriad Pro" panose="020B0503030403020204" pitchFamily="34" charset="0"/>
              <a:ea typeface="Yu Gothic" panose="020B0400000000000000" pitchFamily="34" charset="-128"/>
              <a:cs typeface="Times New Roman" panose="02020603050405020304" pitchFamily="18" charset="0"/>
            </a:endParaRPr>
          </a:p>
          <a:p>
            <a:pPr marL="171450" marR="0" lvl="0" indent="-171450">
              <a:lnSpc>
                <a:spcPct val="105000"/>
              </a:lnSpc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1050" kern="100" dirty="0">
                <a:effectLst/>
                <a:latin typeface="Myriad Pro" panose="020B0503030403020204" pitchFamily="34" charset="0"/>
                <a:ea typeface="Yu Gothic" panose="020B0400000000000000" pitchFamily="34" charset="-128"/>
                <a:cs typeface="Times New Roman" panose="02020603050405020304" pitchFamily="18" charset="0"/>
              </a:rPr>
              <a:t>Work From Anywhere policy *</a:t>
            </a:r>
          </a:p>
          <a:p>
            <a:pPr marL="171450" indent="-171450">
              <a:lnSpc>
                <a:spcPct val="105000"/>
              </a:lnSpc>
              <a:spcAft>
                <a:spcPts val="30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1050" kern="100" dirty="0">
                <a:latin typeface="Myriad Pro" panose="020B0503030403020204" pitchFamily="34" charset="0"/>
                <a:ea typeface="Yu Gothic" panose="020B0400000000000000" pitchFamily="34" charset="-128"/>
                <a:cs typeface="Times New Roman" panose="02020603050405020304" pitchFamily="18" charset="0"/>
              </a:rPr>
              <a:t>Summer hours *</a:t>
            </a:r>
          </a:p>
          <a:p>
            <a:pPr>
              <a:tabLst>
                <a:tab pos="457200" algn="l"/>
              </a:tabLst>
            </a:pPr>
            <a:r>
              <a:rPr lang="en-US" sz="1200" b="1" dirty="0">
                <a:solidFill>
                  <a:srgbClr val="EB5405"/>
                </a:solidFill>
                <a:latin typeface="Myriad Pro" panose="020B0503030403020204" pitchFamily="34" charset="0"/>
              </a:rPr>
              <a:t>Compensation, Rewards &amp;  Recognition </a:t>
            </a:r>
          </a:p>
          <a:p>
            <a:pPr marL="171450" marR="0" lvl="0" indent="-171450">
              <a:lnSpc>
                <a:spcPct val="105000"/>
              </a:lnSpc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1050" kern="100" dirty="0">
                <a:effectLst/>
                <a:latin typeface="Myriad Pro" panose="020B0503030403020204" pitchFamily="34" charset="0"/>
                <a:ea typeface="Yu Gothic" panose="020B0400000000000000" pitchFamily="34" charset="-128"/>
                <a:cs typeface="Times New Roman" panose="02020603050405020304" pitchFamily="18" charset="0"/>
              </a:rPr>
              <a:t>Base salary and discretionary bonus</a:t>
            </a:r>
          </a:p>
          <a:p>
            <a:pPr marL="171450" marR="0" lvl="0" indent="-171450">
              <a:lnSpc>
                <a:spcPct val="105000"/>
              </a:lnSpc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1050" kern="100" dirty="0">
                <a:latin typeface="Myriad Pro" panose="020B0503030403020204" pitchFamily="34" charset="0"/>
                <a:ea typeface="Yu Gothic" panose="020B0400000000000000" pitchFamily="34" charset="-128"/>
                <a:cs typeface="Times New Roman" panose="02020603050405020304" pitchFamily="18" charset="0"/>
              </a:rPr>
              <a:t>On-The-Spot recognition program</a:t>
            </a:r>
          </a:p>
          <a:p>
            <a:pPr marL="171450" marR="0" lvl="0" indent="-171450">
              <a:lnSpc>
                <a:spcPct val="105000"/>
              </a:lnSpc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1050" kern="100" dirty="0">
                <a:effectLst/>
                <a:latin typeface="Myriad Pro" panose="020B0503030403020204" pitchFamily="34" charset="0"/>
                <a:ea typeface="Yu Gothic" panose="020B0400000000000000" pitchFamily="34" charset="-128"/>
                <a:cs typeface="Times New Roman" panose="02020603050405020304" pitchFamily="18" charset="0"/>
              </a:rPr>
              <a:t>Quarterly Arigato </a:t>
            </a:r>
            <a:r>
              <a:rPr lang="en-US" sz="1050" kern="100" dirty="0">
                <a:latin typeface="Myriad Pro" panose="020B0503030403020204" pitchFamily="34" charset="0"/>
                <a:ea typeface="Yu Gothic" panose="020B0400000000000000" pitchFamily="34" charset="-128"/>
                <a:cs typeface="Times New Roman" panose="02020603050405020304" pitchFamily="18" charset="0"/>
              </a:rPr>
              <a:t>recognition program</a:t>
            </a:r>
            <a:endParaRPr lang="en-US" sz="1050" kern="100" dirty="0">
              <a:effectLst/>
              <a:latin typeface="Myriad Pro" panose="020B0503030403020204" pitchFamily="34" charset="0"/>
              <a:ea typeface="Yu Gothic" panose="020B0400000000000000" pitchFamily="34" charset="-128"/>
              <a:cs typeface="Times New Roman" panose="02020603050405020304" pitchFamily="18" charset="0"/>
            </a:endParaRPr>
          </a:p>
          <a:p>
            <a:pPr marL="171450" marR="0" lvl="0" indent="-171450">
              <a:lnSpc>
                <a:spcPct val="105000"/>
              </a:lnSpc>
              <a:spcAft>
                <a:spcPts val="30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1050" kern="100" dirty="0">
                <a:latin typeface="Myriad Pro" panose="020B0503030403020204" pitchFamily="34" charset="0"/>
                <a:ea typeface="Yu Gothic" panose="020B0400000000000000" pitchFamily="34" charset="-128"/>
                <a:cs typeface="Times New Roman" panose="02020603050405020304" pitchFamily="18" charset="0"/>
              </a:rPr>
              <a:t>Service awards</a:t>
            </a:r>
            <a:endParaRPr lang="en-US" sz="1050" kern="100" dirty="0">
              <a:effectLst/>
              <a:latin typeface="Myriad Pro" panose="020B0503030403020204" pitchFamily="34" charset="0"/>
              <a:ea typeface="Yu Gothic" panose="020B0400000000000000" pitchFamily="34" charset="-128"/>
              <a:cs typeface="Times New Roman" panose="02020603050405020304" pitchFamily="18" charset="0"/>
            </a:endParaRPr>
          </a:p>
          <a:p>
            <a:pPr>
              <a:lnSpc>
                <a:spcPct val="105000"/>
              </a:lnSpc>
            </a:pPr>
            <a:r>
              <a:rPr lang="en-US" sz="1200" b="1" dirty="0">
                <a:solidFill>
                  <a:srgbClr val="EB5405"/>
                </a:solidFill>
                <a:latin typeface="Myriad Pro" panose="020B0503030403020204" pitchFamily="34" charset="0"/>
              </a:rPr>
              <a:t>Investing for the Future</a:t>
            </a:r>
          </a:p>
          <a:p>
            <a:pPr marL="171450" indent="-171450">
              <a:lnSpc>
                <a:spcPct val="105000"/>
              </a:lnSpc>
              <a:spcBef>
                <a:spcPts val="0"/>
              </a:spcBef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1050" kern="100" dirty="0">
                <a:latin typeface="Myriad Pro" panose="020B0503030403020204" pitchFamily="34" charset="0"/>
                <a:ea typeface="Yu Gothic" panose="020B0400000000000000" pitchFamily="34" charset="-128"/>
                <a:cs typeface="Times New Roman" panose="02020603050405020304" pitchFamily="18" charset="0"/>
              </a:rPr>
              <a:t>401(k) retirement plan</a:t>
            </a:r>
          </a:p>
          <a:p>
            <a:pPr marL="171450" indent="-171450">
              <a:lnSpc>
                <a:spcPct val="105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1050" kern="100" dirty="0">
                <a:latin typeface="Myriad Pro" panose="020B0503030403020204" pitchFamily="34" charset="0"/>
                <a:ea typeface="Yu Gothic" panose="020B0400000000000000" pitchFamily="34" charset="-128"/>
                <a:cs typeface="Times New Roman" panose="02020603050405020304" pitchFamily="18" charset="0"/>
              </a:rPr>
              <a:t>Profit Sharing opportunity</a:t>
            </a:r>
          </a:p>
          <a:p>
            <a:pPr>
              <a:lnSpc>
                <a:spcPct val="105000"/>
              </a:lnSpc>
              <a:spcBef>
                <a:spcPts val="0"/>
              </a:spcBef>
              <a:spcAft>
                <a:spcPts val="300"/>
              </a:spcAft>
              <a:tabLst>
                <a:tab pos="457200" algn="l"/>
              </a:tabLst>
            </a:pPr>
            <a:endParaRPr lang="en-US" sz="900" i="1" kern="100" dirty="0">
              <a:latin typeface="Myriad Pro" panose="020B0503030403020204" pitchFamily="34" charset="0"/>
              <a:ea typeface="Yu Gothic" panose="020B0400000000000000" pitchFamily="34" charset="-128"/>
              <a:cs typeface="Times New Roman" panose="02020603050405020304" pitchFamily="18" charset="0"/>
            </a:endParaRPr>
          </a:p>
          <a:p>
            <a:pPr marL="114300" indent="-114300">
              <a:lnSpc>
                <a:spcPct val="105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*"/>
            </a:pPr>
            <a:r>
              <a:rPr lang="en-US" sz="700" i="1" kern="100" dirty="0">
                <a:latin typeface="Arial" panose="020B0604020202020204" pitchFamily="34" charset="0"/>
                <a:ea typeface="Yu Gothic" panose="020B0400000000000000" pitchFamily="34" charset="-128"/>
                <a:cs typeface="Arial" panose="020B0604020202020204" pitchFamily="34" charset="0"/>
              </a:rPr>
              <a:t>Contact your site HR  leader to explore available options based on your role and location.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21B671BC-27D7-9D27-2D57-936124A709B1}"/>
              </a:ext>
            </a:extLst>
          </p:cNvPr>
          <p:cNvSpPr txBox="1"/>
          <p:nvPr/>
        </p:nvSpPr>
        <p:spPr>
          <a:xfrm>
            <a:off x="3102470" y="6097507"/>
            <a:ext cx="5720005" cy="6500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ct val="10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700" b="1" dirty="0">
                <a:effectLst/>
                <a:latin typeface="Arial" panose="020B0604020202020204" pitchFamily="34" charset="0"/>
                <a:ea typeface="Yu Gothic" panose="020B0400000000000000" pitchFamily="34" charset="-128"/>
                <a:cs typeface="Arial" panose="020B0604020202020204" pitchFamily="34" charset="0"/>
              </a:rPr>
              <a:t>IMPORTANT NOTE:</a:t>
            </a:r>
            <a:r>
              <a:rPr lang="en-US" sz="700" dirty="0">
                <a:effectLst/>
                <a:latin typeface="Arial" panose="020B0604020202020204" pitchFamily="34" charset="0"/>
                <a:ea typeface="Yu Gothic" panose="020B0400000000000000" pitchFamily="34" charset="-128"/>
                <a:cs typeface="Arial" panose="020B0604020202020204" pitchFamily="34" charset="0"/>
              </a:rPr>
              <a:t> This is a summary that highlights certain benefits and programs offered by Kyowa Kirin, Inc. It is not a legal plan document and does not imply a guarantee of employment or the continuation of any benefits. The company reserves the right to modify, amend, suspend, or terminate any part or all of its employee benefits plans and/or programs at any time in its sole discretion. Full details of the plans and programs are contained in the official plan documents, which govern each plan/program’s operation and supersede any information contained herein. Whenever an interpretation of a plan/program benefit is necessary, the actual plan document will prevail.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15BE73AC-75B1-8953-4D15-2D38DA79E5CB}"/>
              </a:ext>
            </a:extLst>
          </p:cNvPr>
          <p:cNvSpPr txBox="1"/>
          <p:nvPr/>
        </p:nvSpPr>
        <p:spPr>
          <a:xfrm>
            <a:off x="280444" y="220698"/>
            <a:ext cx="1184535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1" dirty="0">
                <a:latin typeface="Myriad Pro" panose="020B0503030403020204" pitchFamily="34" charset="0"/>
              </a:rPr>
              <a:t>U.S. Employees</a:t>
            </a:r>
            <a:endParaRPr lang="en-US" b="1" dirty="0">
              <a:latin typeface="Myriad Pro" panose="020B05030304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50198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9A12CD2C8A3C44C966EC4F0A2D9E20D" ma:contentTypeVersion="15" ma:contentTypeDescription="Create a new document." ma:contentTypeScope="" ma:versionID="5c6284059de62b8afe80fb8d20582617">
  <xsd:schema xmlns:xsd="http://www.w3.org/2001/XMLSchema" xmlns:xs="http://www.w3.org/2001/XMLSchema" xmlns:p="http://schemas.microsoft.com/office/2006/metadata/properties" xmlns:ns2="897736f3-5d69-4bc0-ab6c-0bcad4d6e2f8" xmlns:ns3="b98993d3-e712-464f-8a1d-a0654004daab" targetNamespace="http://schemas.microsoft.com/office/2006/metadata/properties" ma:root="true" ma:fieldsID="5814ffff316097cc20904f2aa54fe67e" ns2:_="" ns3:_="">
    <xsd:import namespace="897736f3-5d69-4bc0-ab6c-0bcad4d6e2f8"/>
    <xsd:import namespace="b98993d3-e712-464f-8a1d-a0654004daa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LengthInSeconds" minOccurs="0"/>
                <xsd:element ref="ns2:MediaServiceSearchProperties" minOccurs="0"/>
                <xsd:element ref="ns2:MediaServiceObjectDetectorVersion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97736f3-5d69-4bc0-ab6c-0bcad4d6e2f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9f2fb0f5-e63c-4e8e-9ea5-5963d22110f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SearchProperties" ma:index="2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2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Location" ma:index="22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98993d3-e712-464f-8a1d-a0654004daab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4" nillable="true" ma:displayName="Taxonomy Catch All Column" ma:hidden="true" ma:list="{72478596-94ac-42cf-8dae-65bcede59f29}" ma:internalName="TaxCatchAll" ma:showField="CatchAllData" ma:web="b98993d3-e712-464f-8a1d-a0654004daa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b98993d3-e712-464f-8a1d-a0654004daab" xsi:nil="true"/>
    <lcf76f155ced4ddcb4097134ff3c332f xmlns="897736f3-5d69-4bc0-ab6c-0bcad4d6e2f8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ADB140FC-0FDD-4515-BE06-E97C31A45250}"/>
</file>

<file path=customXml/itemProps2.xml><?xml version="1.0" encoding="utf-8"?>
<ds:datastoreItem xmlns:ds="http://schemas.openxmlformats.org/officeDocument/2006/customXml" ds:itemID="{1BF81F3D-58B4-4D18-B835-DECC352F2E55}"/>
</file>

<file path=customXml/itemProps3.xml><?xml version="1.0" encoding="utf-8"?>
<ds:datastoreItem xmlns:ds="http://schemas.openxmlformats.org/officeDocument/2006/customXml" ds:itemID="{073823BB-3A8E-4E4E-8353-32C8149D1CFD}"/>
</file>

<file path=docProps/app.xml><?xml version="1.0" encoding="utf-8"?>
<Properties xmlns="http://schemas.openxmlformats.org/officeDocument/2006/extended-properties" xmlns:vt="http://schemas.openxmlformats.org/officeDocument/2006/docPropsVTypes">
  <TotalTime>9740</TotalTime>
  <Words>506</Words>
  <Application>Microsoft Office PowerPoint</Application>
  <PresentationFormat>Widescreen</PresentationFormat>
  <Paragraphs>65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Aptos</vt:lpstr>
      <vt:lpstr>Aptos Black</vt:lpstr>
      <vt:lpstr>Arial</vt:lpstr>
      <vt:lpstr>Calibri</vt:lpstr>
      <vt:lpstr>Calibri Light</vt:lpstr>
      <vt:lpstr>Myriad Pro</vt:lpstr>
      <vt:lpstr>Office Theme</vt:lpstr>
      <vt:lpstr>PowerPoint Presentation</vt:lpstr>
    </vt:vector>
  </TitlesOfParts>
  <Company>Kyowa Kirin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Edward Cook</dc:creator>
  <cp:lastModifiedBy>Edward Cook</cp:lastModifiedBy>
  <cp:revision>14</cp:revision>
  <dcterms:created xsi:type="dcterms:W3CDTF">2024-03-05T17:38:52Z</dcterms:created>
  <dcterms:modified xsi:type="dcterms:W3CDTF">2024-09-03T19:29:44Z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0x010100D9A12CD2C8A3C44C966EC4F0A2D9E20D</vt:lpwstr>
  </property>
</Properties>
</file>